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0"/>
  </p:notesMasterIdLst>
  <p:sldIdLst>
    <p:sldId id="256" r:id="rId5"/>
    <p:sldId id="27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Medium" panose="020B06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37"/>
    <p:restoredTop sz="82123"/>
  </p:normalViewPr>
  <p:slideViewPr>
    <p:cSldViewPr snapToGrid="0" snapToObjects="1">
      <p:cViewPr varScale="1">
        <p:scale>
          <a:sx n="103" d="100"/>
          <a:sy n="103" d="100"/>
        </p:scale>
        <p:origin x="1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02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Title — Why AI Agents Haven't Worked in Finance, and What Finally Changed</a:t>
            </a:r>
          </a:p>
          <a:p>
            <a:r>
              <a:t>• Finance runs on control; AI runs on probability</a:t>
            </a:r>
          </a:p>
          <a:p>
            <a:r>
              <a:t>• Promise: an agent doing real FP&amp;A work, controls intact</a:t>
            </a:r>
          </a:p>
          <a:p>
            <a:r>
              <a:t>• Vehicle: a 13-week cash forecast, built and governed by an agent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Demo — the harness at work</a:t>
            </a:r>
            <a:endParaRPr lang="en-US" dirty="0"/>
          </a:p>
          <a:p>
            <a:r>
              <a:t>• Deterministic engine: roll cash forward, week by week</a:t>
            </a:r>
          </a:p>
          <a:p>
            <a:r>
              <a:t>• Flip to probabilistic: one line becomes a P10 / P50 / P90 fan</a:t>
            </a:r>
          </a:p>
          <a:p>
            <a:r>
              <a:t>• Ask it: week-9 cash if collections slip 10 days</a:t>
            </a:r>
          </a:p>
          <a:p>
            <a:r>
              <a:t>• Ask it: which drivers threaten the covenant</a:t>
            </a:r>
          </a:p>
          <a:p>
            <a:r>
              <a:t>• Variance bridge: forecast vs actual, timing vs volume</a:t>
            </a:r>
          </a:p>
          <a:p>
            <a:r>
              <a:t>• Governance on screen: audit trail, tool calls, human review gate</a:t>
            </a:r>
          </a:p>
          <a:p>
            <a:r>
              <a:t>• Show the code once — it's real and reproducible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Three layers of a good agent.</a:t>
            </a:r>
            <a:endParaRPr lang="en-US" dirty="0"/>
          </a:p>
          <a:p>
            <a:r>
              <a:t>• Governance: covenant, cash floor, human gate, audit trail</a:t>
            </a:r>
          </a:p>
          <a:p>
            <a:r>
              <a:t>• Finance: the questions and the judgment</a:t>
            </a:r>
          </a:p>
          <a:p>
            <a:r>
              <a:t>• Capability: the deterministic engine and the Monte Carlo</a:t>
            </a:r>
          </a:p>
          <a:p>
            <a:r>
              <a:t>• The harness is where financial intelligence becomes operational</a:t>
            </a:r>
          </a:p>
          <a:p>
            <a:r>
              <a:t>• It embeds finance's judgment and discipline into the system</a:t>
            </a:r>
          </a:p>
          <a:p>
            <a:r>
              <a:t>• A frame to evaluate any agent, not just this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Draw the lines on purpose.</a:t>
            </a:r>
            <a:endParaRPr lang="en-US" dirty="0"/>
          </a:p>
          <a:p>
            <a:r>
              <a:t>• Deterministic controls: contractual or regulated (payroll, debt service, rent)</a:t>
            </a:r>
          </a:p>
          <a:p>
            <a:r>
              <a:t>• Probabilistic methods: genuine uncertainty (collections, sales)</a:t>
            </a:r>
          </a:p>
          <a:p>
            <a:r>
              <a:t>• Human gates: points of judgment and liability</a:t>
            </a:r>
          </a:p>
          <a:p>
            <a:r>
              <a:t>• Lines drawn well = trustworthy; drawn badly = not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 test you can run on anything.</a:t>
            </a:r>
            <a:endParaRPr lang="en-US" dirty="0"/>
          </a:p>
          <a:p>
            <a:r>
              <a:t>• Ask: what breaks if this is wrong?</a:t>
            </a:r>
          </a:p>
          <a:p>
            <a:r>
              <a:t>• High stakes and contractual — make it deterministic, add a human gate</a:t>
            </a:r>
          </a:p>
          <a:p>
            <a:r>
              <a:t>• Uncertain and directional — let the model reason, bound the range</a:t>
            </a:r>
          </a:p>
          <a:p>
            <a:r>
              <a:t>• Ports to any workflow, not just cash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Where this is heading.</a:t>
            </a:r>
            <a:endParaRPr lang="en-US" dirty="0"/>
          </a:p>
          <a:p>
            <a:r>
              <a:t>• Agents own more of the steps over time</a:t>
            </a:r>
          </a:p>
          <a:p>
            <a:r>
              <a:t>• Guardrails stay; governance doesn't loosen</a:t>
            </a:r>
          </a:p>
          <a:p>
            <a:r>
              <a:t>• The harness is what lets finance adopt without losing control</a:t>
            </a:r>
          </a:p>
          <a:p>
            <a:r>
              <a:t>• Start now: pick one workflow and draw the lines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Close and Q&amp;A</a:t>
            </a:r>
          </a:p>
          <a:p>
            <a:r>
              <a:t>• Agents failed in finance because they couldn't be controlled</a:t>
            </a:r>
          </a:p>
          <a:p>
            <a:r>
              <a:t>• The harness is what changed that</a:t>
            </a:r>
          </a:p>
          <a:p>
            <a:r>
              <a:t>• Financial intelligence = knowing where each layer belongs</a:t>
            </a:r>
          </a:p>
          <a:p>
            <a:r>
              <a:t>• robocfo.ai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Agenda</a:t>
            </a:r>
          </a:p>
          <a:p>
            <a:r>
              <a:t>• Why finance said no to AI</a:t>
            </a:r>
          </a:p>
          <a:p>
            <a:r>
              <a:t>• The rules workaround, and where it breaks</a:t>
            </a:r>
          </a:p>
          <a:p>
            <a:r>
              <a:t>• What changed: the agent harness</a:t>
            </a:r>
          </a:p>
          <a:p>
            <a:r>
              <a:t>• Demo — a 13-week cash flow, agent-built</a:t>
            </a:r>
          </a:p>
          <a:p>
            <a:r>
              <a:t>• Drawing the lines: deterministic, probabilistic, human</a:t>
            </a:r>
          </a:p>
          <a:p>
            <a:r>
              <a:t>• Where agentic finance is heading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Same inputs. Same answer. Every time.</a:t>
            </a:r>
            <a:endParaRPr lang="en-US" dirty="0"/>
          </a:p>
          <a:p>
            <a:r>
              <a:t>• Finance is deterministic: same inputs, same output</a:t>
            </a:r>
          </a:p>
          <a:p>
            <a:r>
              <a:t>• Auditors, regulators, boards require repeatability</a:t>
            </a:r>
          </a:p>
          <a:p>
            <a:r>
              <a:t>• LLMs are probabilistic: same prompt, different answers</a:t>
            </a:r>
          </a:p>
          <a:p>
            <a:r>
              <a:t>• That mismatch is why agents stalled in finance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So finance said no.</a:t>
            </a:r>
            <a:endParaRPr lang="en-US" dirty="0"/>
          </a:p>
          <a:p>
            <a:r>
              <a:t>• Not stubbornness — a control problem</a:t>
            </a:r>
          </a:p>
          <a:p>
            <a:r>
              <a:t>• A number that changes each run can't face a board or lender</a:t>
            </a:r>
          </a:p>
          <a:p>
            <a:r>
              <a:t>• No audit trail, no adoption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workaround: rules.</a:t>
            </a:r>
            <a:endParaRPr lang="en-US" dirty="0"/>
          </a:p>
          <a:p>
            <a:r>
              <a:t>• For years the answer was rule-based automation</a:t>
            </a:r>
          </a:p>
          <a:p>
            <a:r>
              <a:t>• RPA, workflow builders, iPaaS platforms, scripts and macros</a:t>
            </a:r>
          </a:p>
          <a:p>
            <a:r>
              <a:t>• Deterministic, repeatable, auditable</a:t>
            </a:r>
          </a:p>
          <a:p>
            <a:r>
              <a:t>• If-this-then-that; gets real work done, still does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Reliable. Brittle. Can't reason.</a:t>
            </a:r>
            <a:endParaRPr lang="en-US" dirty="0"/>
          </a:p>
          <a:p>
            <a:r>
              <a:t>• Rules break when reality drifts from the flowchart</a:t>
            </a:r>
          </a:p>
          <a:p>
            <a:r>
              <a:t>• Vendor changes a file, a customer pays oddly — chain breaks</a:t>
            </a:r>
          </a:p>
          <a:p>
            <a:r>
              <a:t>• Can automate a task; can't hand it judgment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What changed: the agent harness.</a:t>
            </a:r>
            <a:endParaRPr lang="en-US" dirty="0"/>
          </a:p>
          <a:p>
            <a:r>
              <a:t>• Definition: orchestration + tools + memory + guardrails around the model</a:t>
            </a:r>
          </a:p>
          <a:p>
            <a:r>
              <a:t>• Orchestration plans and sequences; tools reach data, systems, code</a:t>
            </a:r>
          </a:p>
          <a:p>
            <a:r>
              <a:t>• Memory holds context and state; guardrails set checks and limits</a:t>
            </a:r>
          </a:p>
          <a:p>
            <a:r>
              <a:t>• Model reasons; harness decides what it can touch</a:t>
            </a:r>
          </a:p>
          <a:p>
            <a:r>
              <a:t>• It checks its work; routes judgment calls to a human</a:t>
            </a:r>
          </a:p>
          <a:p>
            <a:r>
              <a:t>• Audit trail → human review gate → governed output</a:t>
            </a:r>
          </a:p>
          <a:p>
            <a:r>
              <a:t>• Deterministic control and probabilistic reasoning, together</a:t>
            </a:r>
          </a:p>
          <a:p>
            <a:r>
              <a:t>• This is what makes agents safe enough for finance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Everyone can prompt now.</a:t>
            </a:r>
            <a:endParaRPr lang="en-US" dirty="0"/>
          </a:p>
          <a:p>
            <a:r>
              <a:t>• 1B+ people already use AI chatbots — prompting is table stakes</a:t>
            </a:r>
          </a:p>
          <a:p>
            <a:r>
              <a:t>• The edge isn't using AI; it's designing where it runs</a:t>
            </a:r>
          </a:p>
          <a:p>
            <a:r>
              <a:t>• Know what to make deterministic, what to leave probabilistic, where humans sit</a:t>
            </a:r>
          </a:p>
          <a:p>
            <a:r>
              <a:t>• That judgment is the differentiator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The case: week one under new owners.</a:t>
            </a:r>
            <a:endParaRPr lang="en-US" dirty="0"/>
          </a:p>
          <a:p>
            <a:r>
              <a:t>• Cascade Precision Products — PE-acquired manufacturer</a:t>
            </a:r>
          </a:p>
          <a:p>
            <a:r>
              <a:t>• New owner's first ask: a 13-week cash flow</a:t>
            </a:r>
          </a:p>
          <a:p>
            <a:r>
              <a:t>• Mixes contractual certainty with real uncertainty</a:t>
            </a:r>
          </a:p>
          <a:p>
            <a:r>
              <a:t>• High stakes, no time — the perfect 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AC53832B-24ED-1934-ECA0-D4335123F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538701" y="1965763"/>
            <a:ext cx="11159656" cy="2316235"/>
          </a:xfrm>
        </p:spPr>
        <p:txBody>
          <a:bodyPr>
            <a:normAutofit/>
          </a:bodyPr>
          <a:lstStyle>
            <a:lvl1pPr algn="l">
              <a:defRPr sz="4800" u="none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53662" y="4426748"/>
            <a:ext cx="4100888" cy="151125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667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538700" y="4426748"/>
            <a:ext cx="4100888" cy="151125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667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692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005840" y="1965763"/>
            <a:ext cx="10119359" cy="2316235"/>
          </a:xfrm>
        </p:spPr>
        <p:txBody>
          <a:bodyPr>
            <a:normAutofit/>
          </a:bodyPr>
          <a:lstStyle>
            <a:lvl1pPr algn="l">
              <a:defRPr sz="4800" u="none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99198" y="4426748"/>
            <a:ext cx="4826001" cy="151125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667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005839" y="4426748"/>
            <a:ext cx="4826001" cy="1511252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667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497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87" y="374255"/>
            <a:ext cx="11380304" cy="1143000"/>
          </a:xfrm>
        </p:spPr>
        <p:txBody>
          <a:bodyPr/>
          <a:lstStyle>
            <a:lvl1pPr algn="l"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687" y="2067339"/>
            <a:ext cx="11380304" cy="40154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81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1ABC57B7-EDE1-F851-E82F-F171E6A1D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715617" y="1152939"/>
            <a:ext cx="5055705" cy="492274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 baseline="0">
                <a:solidFill>
                  <a:schemeClr val="tx1"/>
                </a:solidFill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420678" y="1152938"/>
            <a:ext cx="5426898" cy="4922742"/>
          </a:xfrm>
        </p:spPr>
        <p:txBody>
          <a:bodyPr/>
          <a:lstStyle>
            <a:lvl1pPr>
              <a:defRPr sz="4267" baseline="0">
                <a:solidFill>
                  <a:schemeClr val="accent2"/>
                </a:solidFill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28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1ABC57B7-EDE1-F851-E82F-F171E6A1D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420678" y="1043610"/>
            <a:ext cx="5059018" cy="503207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 baseline="0">
                <a:solidFill>
                  <a:schemeClr val="bg1"/>
                </a:solidFill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96890" y="1043609"/>
            <a:ext cx="5274433" cy="5032071"/>
          </a:xfrm>
        </p:spPr>
        <p:txBody>
          <a:bodyPr/>
          <a:lstStyle>
            <a:lvl1pPr>
              <a:defRPr sz="4267" baseline="0">
                <a:solidFill>
                  <a:schemeClr val="accent2"/>
                </a:solidFill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33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803B16-8CD7-A317-919A-40206BD86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74254"/>
            <a:ext cx="10969486" cy="1156371"/>
          </a:xfrm>
        </p:spPr>
        <p:txBody>
          <a:bodyPr/>
          <a:lstStyle>
            <a:lvl1pPr algn="l"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1EE7B47-D283-18BB-2D8B-8A0D558B19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599" y="2077278"/>
            <a:ext cx="10969487" cy="404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376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>
            <a:extLst>
              <a:ext uri="{FF2B5EF4-FFF2-40B4-BE49-F238E27FC236}">
                <a16:creationId xmlns:a16="http://schemas.microsoft.com/office/drawing/2014/main" id="{685FC2F7-B4E6-6E9D-9015-566378D03F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/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674229E9-FA5B-E350-BE1A-816F96234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7322" y="374650"/>
            <a:ext cx="113206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9ACB080E-E503-B5C6-C755-511DBC6549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37323" y="2077278"/>
            <a:ext cx="11320668" cy="381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 Third level</a:t>
            </a:r>
          </a:p>
          <a:p>
            <a:pPr lvl="3"/>
            <a:r>
              <a:rPr lang="en-US" altLang="en-US" dirty="0"/>
              <a:t> Fourth level</a:t>
            </a:r>
          </a:p>
          <a:p>
            <a:pPr lvl="4"/>
            <a:r>
              <a:rPr lang="en-US" altLang="en-US" dirty="0"/>
              <a:t> 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5" r:id="rId2"/>
    <p:sldLayoutId id="2147483670" r:id="rId3"/>
    <p:sldLayoutId id="2147483672" r:id="rId4"/>
    <p:sldLayoutId id="2147483674" r:id="rId5"/>
    <p:sldLayoutId id="2147483673" r:id="rId6"/>
  </p:sldLayoutIdLst>
  <p:txStyles>
    <p:titleStyle>
      <a:lvl1pPr algn="l" defTabSz="608013" rtl="0" eaLnBrk="1" fontAlgn="base" hangingPunct="1">
        <a:spcBef>
          <a:spcPct val="0"/>
        </a:spcBef>
        <a:spcAft>
          <a:spcPct val="0"/>
        </a:spcAft>
        <a:defRPr sz="4800" b="1" kern="1200">
          <a:solidFill>
            <a:schemeClr val="accent6"/>
          </a:solidFill>
          <a:latin typeface="+mj-lt"/>
          <a:ea typeface="+mj-ea"/>
          <a:cs typeface="Arial"/>
        </a:defRPr>
      </a:lvl1pPr>
      <a:lvl2pPr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2pPr>
      <a:lvl3pPr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3pPr>
      <a:lvl4pPr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4pPr>
      <a:lvl5pPr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5pPr>
      <a:lvl6pPr marL="457200"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6pPr>
      <a:lvl7pPr marL="914400"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7pPr>
      <a:lvl8pPr marL="1371600"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8pPr>
      <a:lvl9pPr marL="1828800" algn="l" defTabSz="608013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accent2"/>
          </a:solidFill>
          <a:latin typeface="Franklin Gothic Medium" panose="020B0603020102020204" pitchFamily="34" charset="0"/>
          <a:cs typeface="Arial" panose="020B0604020202020204" pitchFamily="34" charset="0"/>
        </a:defRPr>
      </a:lvl9pPr>
    </p:titleStyle>
    <p:bodyStyle>
      <a:lvl1pPr algn="l" defTabSz="6080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defRPr sz="3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989013" indent="-379413" algn="l" defTabSz="608013" rtl="0" eaLnBrk="1" fontAlgn="base" hangingPunct="1">
        <a:spcBef>
          <a:spcPct val="20000"/>
        </a:spcBef>
        <a:spcAft>
          <a:spcPct val="0"/>
        </a:spcAft>
        <a:buClr>
          <a:srgbClr val="F7921E"/>
        </a:buClr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6080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608013" rtl="0" eaLnBrk="1" fontAlgn="base" hangingPunct="1">
        <a:spcBef>
          <a:spcPct val="20000"/>
        </a:spcBef>
        <a:spcAft>
          <a:spcPct val="0"/>
        </a:spcAft>
        <a:buClr>
          <a:srgbClr val="F7921E"/>
        </a:buClr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6080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fp.robocfo.ai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1783080"/>
            <a:ext cx="7680960" cy="21954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400"/>
              </a:spcAft>
            </a:pPr>
            <a:endParaRPr lang="en-US" sz="3400" b="1" i="0" dirty="0">
              <a:solidFill>
                <a:srgbClr val="002549"/>
              </a:solidFill>
              <a:latin typeface="Franklin Gothic Medium"/>
            </a:endParaRPr>
          </a:p>
          <a:p>
            <a:pPr algn="l">
              <a:spcAft>
                <a:spcPts val="400"/>
              </a:spcAft>
            </a:pPr>
            <a:r>
              <a:rPr sz="3800" b="1" i="0" dirty="0">
                <a:solidFill>
                  <a:srgbClr val="002549"/>
                </a:solidFill>
                <a:latin typeface="Franklin Gothic Medium"/>
              </a:rPr>
              <a:t>Why AI Agents Haven’t Worked in Finance,</a:t>
            </a:r>
          </a:p>
          <a:p>
            <a:pPr algn="l"/>
            <a:r>
              <a:rPr sz="3800" b="1" i="0" dirty="0">
                <a:solidFill>
                  <a:srgbClr val="ED4F4A"/>
                </a:solidFill>
                <a:latin typeface="Franklin Gothic Medium"/>
              </a:rPr>
              <a:t>and What Finally Changed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4572000"/>
            <a:ext cx="1106424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2500" b="1" i="0">
                <a:solidFill>
                  <a:srgbClr val="002549"/>
                </a:solidFill>
                <a:latin typeface="Arial"/>
              </a:rPr>
              <a:t>Glenn Hopper</a:t>
            </a:r>
          </a:p>
          <a:p>
            <a:pPr algn="l"/>
            <a:r>
              <a:rPr sz="1900" b="0" i="0">
                <a:solidFill>
                  <a:srgbClr val="5B6B7A"/>
                </a:solidFill>
                <a:latin typeface="Arial"/>
              </a:rPr>
              <a:t>AFP FP&amp;A Series  ·  Building Financial Intelligence  ·  Sponsored by Ramp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Demo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63040" y="1828800"/>
            <a:ext cx="9235440" cy="4023360"/>
          </a:xfrm>
          <a:prstGeom prst="roundRect">
            <a:avLst/>
          </a:prstGeom>
          <a:solidFill>
            <a:srgbClr val="0025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400" b="1" i="0" dirty="0">
                <a:solidFill>
                  <a:srgbClr val="FFFFFF"/>
                </a:solidFill>
                <a:latin typeface="Arial"/>
              </a:rPr>
              <a:t>LIVE HARNESS</a:t>
            </a:r>
          </a:p>
          <a:p>
            <a:pPr algn="ctr">
              <a:spcBef>
                <a:spcPts val="800"/>
              </a:spcBef>
            </a:pPr>
            <a:r>
              <a:rPr lang="en-US" sz="2500" dirty="0">
                <a:solidFill>
                  <a:srgbClr val="FFFFFF"/>
                </a:solidFill>
                <a:latin typeface="Arial"/>
                <a:hlinkClick r:id="rId3"/>
              </a:rPr>
              <a:t>https://afp.robocfo.ai/</a:t>
            </a:r>
            <a:r>
              <a:rPr lang="en-US" sz="2500" dirty="0">
                <a:solidFill>
                  <a:srgbClr val="FFFFFF"/>
                </a:solidFill>
                <a:latin typeface="Arial"/>
              </a:rPr>
              <a:t>   | p/w: afp2026</a:t>
            </a:r>
          </a:p>
          <a:p>
            <a:pPr algn="ctr">
              <a:spcBef>
                <a:spcPts val="800"/>
              </a:spcBef>
            </a:pPr>
            <a:r>
              <a:rPr sz="2500" b="0" i="0" dirty="0" err="1">
                <a:solidFill>
                  <a:srgbClr val="FFFFFF"/>
                </a:solidFill>
                <a:latin typeface="Arial"/>
              </a:rPr>
              <a:t>Colab</a:t>
            </a:r>
            <a:r>
              <a:rPr sz="2500" b="0" i="0" dirty="0">
                <a:solidFill>
                  <a:srgbClr val="FFFFFF"/>
                </a:solidFill>
                <a:latin typeface="Arial"/>
              </a:rPr>
              <a:t> notebook  +  custom cash-flow UI</a:t>
            </a:r>
          </a:p>
          <a:p>
            <a:pPr algn="ctr">
              <a:spcBef>
                <a:spcPts val="800"/>
              </a:spcBef>
            </a:pPr>
            <a:r>
              <a:rPr sz="1900" b="0" i="0" dirty="0">
                <a:solidFill>
                  <a:srgbClr val="FFFFFF"/>
                </a:solidFill>
                <a:latin typeface="Arial"/>
              </a:rPr>
              <a:t>deterministic ↔ probabilistic  ·  human review gate  ·  audit trail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Three layers of a good agent.</a:t>
            </a:r>
          </a:p>
        </p:txBody>
      </p:sp>
      <p:pic>
        <p:nvPicPr>
          <p:cNvPr id="3" name="Picture 2" descr="three_lay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097" y="1970264"/>
            <a:ext cx="6676827" cy="31686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5138928"/>
            <a:ext cx="106070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002549"/>
                </a:solidFill>
                <a:latin typeface="Franklin Gothic Medium"/>
              </a:rPr>
              <a:t>Where financial intelligence becomes operational.</a:t>
            </a:r>
          </a:p>
          <a:p>
            <a:r>
              <a:rPr sz="1900" b="0" i="0">
                <a:solidFill>
                  <a:srgbClr val="5A7184"/>
                </a:solidFill>
                <a:latin typeface="Franklin Gothic Medium"/>
              </a:rPr>
              <a:t>The harness embeds finance's judgment and discipline into automated systems.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Draw the lines on purpose.</a:t>
            </a:r>
          </a:p>
        </p:txBody>
      </p:sp>
      <p:pic>
        <p:nvPicPr>
          <p:cNvPr id="3" name="Picture 2" descr="three_colum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596" y="1600200"/>
            <a:ext cx="9482328" cy="46634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A test you can run on anything.</a:t>
            </a:r>
          </a:p>
        </p:txBody>
      </p:sp>
      <p:pic>
        <p:nvPicPr>
          <p:cNvPr id="3" name="Picture 2" descr="test_fo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1816401"/>
            <a:ext cx="9601200" cy="42310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Where this is heading.</a:t>
            </a:r>
          </a:p>
        </p:txBody>
      </p:sp>
      <p:pic>
        <p:nvPicPr>
          <p:cNvPr id="3" name="Picture 2" descr="road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904" y="2514600"/>
            <a:ext cx="9441711" cy="33832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5840" y="2011680"/>
            <a:ext cx="1005840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endParaRPr lang="en-US" sz="4800" b="1" i="0" dirty="0">
              <a:solidFill>
                <a:srgbClr val="002549"/>
              </a:solidFill>
              <a:latin typeface="Franklin Gothic Medium"/>
            </a:endParaRPr>
          </a:p>
          <a:p>
            <a:pPr algn="l"/>
            <a:r>
              <a:rPr sz="5200" b="1" i="0" dirty="0">
                <a:solidFill>
                  <a:srgbClr val="002549"/>
                </a:solidFill>
                <a:latin typeface="Franklin Gothic Medium"/>
              </a:rPr>
              <a:t>Thank you.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4114800"/>
            <a:ext cx="10058400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400"/>
              </a:spcAft>
            </a:pPr>
            <a:r>
              <a:rPr sz="2500" b="1" i="0" dirty="0">
                <a:solidFill>
                  <a:srgbClr val="002549"/>
                </a:solidFill>
                <a:latin typeface="Arial"/>
              </a:rPr>
              <a:t>Glenn Hopper  ·  </a:t>
            </a:r>
            <a:r>
              <a:rPr lang="en-US" sz="2500" b="1" u="sng" dirty="0" err="1">
                <a:solidFill>
                  <a:srgbClr val="0070C0"/>
                </a:solidFill>
                <a:latin typeface="Arial"/>
              </a:rPr>
              <a:t>R</a:t>
            </a:r>
            <a:r>
              <a:rPr sz="2500" b="1" i="0" u="sng" dirty="0" err="1">
                <a:solidFill>
                  <a:srgbClr val="0070C0"/>
                </a:solidFill>
                <a:latin typeface="Arial"/>
              </a:rPr>
              <a:t>obo</a:t>
            </a:r>
            <a:r>
              <a:rPr lang="en-US" sz="2500" b="1" i="0" u="sng" dirty="0" err="1">
                <a:solidFill>
                  <a:srgbClr val="0070C0"/>
                </a:solidFill>
                <a:latin typeface="Arial"/>
              </a:rPr>
              <a:t>CFO</a:t>
            </a:r>
            <a:r>
              <a:rPr sz="2500" b="1" i="0" u="sng" dirty="0" err="1">
                <a:solidFill>
                  <a:srgbClr val="0070C0"/>
                </a:solidFill>
                <a:latin typeface="Arial"/>
              </a:rPr>
              <a:t>.ai</a:t>
            </a:r>
            <a:endParaRPr sz="2200" b="1" i="0" u="sng" dirty="0">
              <a:solidFill>
                <a:srgbClr val="0070C0"/>
              </a:solidFill>
              <a:latin typeface="Arial"/>
            </a:endParaRPr>
          </a:p>
          <a:p>
            <a:pPr algn="l"/>
            <a:r>
              <a:rPr sz="2100" b="0" i="0" dirty="0">
                <a:solidFill>
                  <a:srgbClr val="5B6B7A"/>
                </a:solidFill>
                <a:latin typeface="Arial"/>
              </a:rPr>
              <a:t>Q&amp;A with Bryan Lapidus, AFP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i="0">
                <a:solidFill>
                  <a:srgbClr val="002549"/>
                </a:solidFill>
                <a:latin typeface="Franklin Gothic Medium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014150"/>
            <a:ext cx="10149840" cy="361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2700" b="1" i="0" dirty="0">
                <a:solidFill>
                  <a:srgbClr val="1CAF9A"/>
                </a:solidFill>
                <a:latin typeface="Franklin Gothic Medium"/>
              </a:rPr>
              <a:t>1   </a:t>
            </a:r>
            <a:r>
              <a:rPr sz="2700" b="0" i="0" dirty="0">
                <a:solidFill>
                  <a:srgbClr val="002549"/>
                </a:solidFill>
                <a:latin typeface="Franklin Gothic Medium"/>
              </a:rPr>
              <a:t>Why finance said no to AI</a:t>
            </a:r>
          </a:p>
          <a:p>
            <a:pPr>
              <a:spcAft>
                <a:spcPts val="1600"/>
              </a:spcAft>
            </a:pPr>
            <a:r>
              <a:rPr sz="2700" b="1" i="0" dirty="0">
                <a:solidFill>
                  <a:srgbClr val="1CAF9A"/>
                </a:solidFill>
                <a:latin typeface="Franklin Gothic Medium"/>
              </a:rPr>
              <a:t>2   </a:t>
            </a:r>
            <a:r>
              <a:rPr sz="2700" b="0" i="0" dirty="0">
                <a:solidFill>
                  <a:srgbClr val="002549"/>
                </a:solidFill>
                <a:latin typeface="Franklin Gothic Medium"/>
              </a:rPr>
              <a:t>The rules workaround, and where it breaks</a:t>
            </a:r>
          </a:p>
          <a:p>
            <a:pPr>
              <a:spcAft>
                <a:spcPts val="1600"/>
              </a:spcAft>
            </a:pPr>
            <a:r>
              <a:rPr sz="2700" b="1" i="0" dirty="0">
                <a:solidFill>
                  <a:srgbClr val="1CAF9A"/>
                </a:solidFill>
                <a:latin typeface="Franklin Gothic Medium"/>
              </a:rPr>
              <a:t>3   </a:t>
            </a:r>
            <a:r>
              <a:rPr sz="2700" b="0" i="0" dirty="0">
                <a:solidFill>
                  <a:srgbClr val="002549"/>
                </a:solidFill>
                <a:latin typeface="Franklin Gothic Medium"/>
              </a:rPr>
              <a:t>What changed: the agent harness</a:t>
            </a:r>
          </a:p>
          <a:p>
            <a:pPr>
              <a:spcAft>
                <a:spcPts val="1600"/>
              </a:spcAft>
            </a:pPr>
            <a:r>
              <a:rPr sz="2700" b="1" i="0" dirty="0">
                <a:solidFill>
                  <a:srgbClr val="1CAF9A"/>
                </a:solidFill>
                <a:latin typeface="Franklin Gothic Medium"/>
              </a:rPr>
              <a:t>4   </a:t>
            </a:r>
            <a:r>
              <a:rPr sz="2700" b="0" i="0" dirty="0">
                <a:solidFill>
                  <a:srgbClr val="002549"/>
                </a:solidFill>
                <a:latin typeface="Franklin Gothic Medium"/>
              </a:rPr>
              <a:t>Demo: a 13-week cash flow, agent-built</a:t>
            </a:r>
          </a:p>
          <a:p>
            <a:pPr>
              <a:spcAft>
                <a:spcPts val="1600"/>
              </a:spcAft>
            </a:pPr>
            <a:r>
              <a:rPr sz="2700" b="1" i="0" dirty="0">
                <a:solidFill>
                  <a:srgbClr val="1CAF9A"/>
                </a:solidFill>
                <a:latin typeface="Franklin Gothic Medium"/>
              </a:rPr>
              <a:t>5   </a:t>
            </a:r>
            <a:r>
              <a:rPr sz="2700" b="0" i="0" dirty="0">
                <a:solidFill>
                  <a:srgbClr val="002549"/>
                </a:solidFill>
                <a:latin typeface="Franklin Gothic Medium"/>
              </a:rPr>
              <a:t>Drawing the lines: deterministic, probabilistic, human</a:t>
            </a:r>
          </a:p>
          <a:p>
            <a:pPr>
              <a:spcAft>
                <a:spcPts val="1600"/>
              </a:spcAft>
            </a:pPr>
            <a:r>
              <a:rPr sz="2700" b="1" i="0" dirty="0">
                <a:solidFill>
                  <a:srgbClr val="1CAF9A"/>
                </a:solidFill>
                <a:latin typeface="Franklin Gothic Medium"/>
              </a:rPr>
              <a:t>6   </a:t>
            </a:r>
            <a:r>
              <a:rPr sz="2700" b="0" i="0" dirty="0">
                <a:solidFill>
                  <a:srgbClr val="002549"/>
                </a:solidFill>
                <a:latin typeface="Franklin Gothic Medium"/>
              </a:rPr>
              <a:t>Where agentic finance is heading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Same inputs. Same answer. Every time.</a:t>
            </a:r>
          </a:p>
        </p:txBody>
      </p:sp>
      <p:pic>
        <p:nvPicPr>
          <p:cNvPr id="3" name="Picture 2" descr="det_vs_pro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753" y="1600200"/>
            <a:ext cx="9026012" cy="46634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So finance said no.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194560"/>
            <a:ext cx="4846320" cy="3291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sz="2500" b="1" i="0">
                <a:solidFill>
                  <a:srgbClr val="002549"/>
                </a:solidFill>
                <a:latin typeface="Arial"/>
              </a:rPr>
              <a:t>Finance didn’t reject AI out of stubbornness.</a:t>
            </a:r>
          </a:p>
          <a:p>
            <a:pPr algn="l">
              <a:spcAft>
                <a:spcPts val="1200"/>
              </a:spcAft>
            </a:pPr>
            <a:r>
              <a:rPr sz="2300" b="0" i="0">
                <a:solidFill>
                  <a:srgbClr val="5B6B7A"/>
                </a:solidFill>
                <a:latin typeface="Arial"/>
              </a:rPr>
              <a:t>It rejected tools that couldn’t give a repeatable, auditable answer.</a:t>
            </a:r>
          </a:p>
          <a:p>
            <a:pPr algn="l"/>
            <a:r>
              <a:rPr sz="2300" b="0" i="0">
                <a:solidFill>
                  <a:srgbClr val="5B6B7A"/>
                </a:solidFill>
                <a:latin typeface="Arial"/>
              </a:rPr>
              <a:t>A number that changes every run can’t go in front of a board or a lender.</a:t>
            </a:r>
          </a:p>
        </p:txBody>
      </p:sp>
      <p:pic>
        <p:nvPicPr>
          <p:cNvPr id="4" name="Picture 3" descr="slid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2316598"/>
            <a:ext cx="5577840" cy="31392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The workaround: rules.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5806440"/>
            <a:ext cx="105156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300" b="0" i="0">
                <a:solidFill>
                  <a:srgbClr val="5B6B7A"/>
                </a:solidFill>
                <a:latin typeface="Arial"/>
              </a:rPr>
              <a:t>Deterministic, reliable, auditable. If this, then that.</a:t>
            </a:r>
          </a:p>
        </p:txBody>
      </p:sp>
      <p:pic>
        <p:nvPicPr>
          <p:cNvPr id="5" name="Picture 4" descr="s04_n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55" y="1783080"/>
            <a:ext cx="10272408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Reliable. Brittle. Can’t reason.</a:t>
            </a:r>
          </a:p>
        </p:txBody>
      </p:sp>
      <p:pic>
        <p:nvPicPr>
          <p:cNvPr id="3" name="Picture 2" descr="brittle_flowch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266" y="1783080"/>
            <a:ext cx="9502986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941832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What changed: the agent harness.</a:t>
            </a:r>
          </a:p>
        </p:txBody>
      </p:sp>
      <p:pic>
        <p:nvPicPr>
          <p:cNvPr id="3" name="Picture 2" descr="harne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24238"/>
            <a:ext cx="5702104" cy="3474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0431" y="3429000"/>
            <a:ext cx="5529072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00" b="1" i="0" dirty="0">
                <a:solidFill>
                  <a:srgbClr val="002549"/>
                </a:solidFill>
                <a:latin typeface="Franklin Gothic Medium"/>
              </a:rPr>
              <a:t>The orchestration, tools, memory, and guardrails wrapped around the model.</a:t>
            </a:r>
          </a:p>
          <a:p>
            <a:endParaRPr lang="en-US" sz="2100" b="0" i="0" dirty="0">
              <a:solidFill>
                <a:srgbClr val="5A7184"/>
              </a:solidFill>
              <a:latin typeface="Franklin Gothic Medium"/>
            </a:endParaRPr>
          </a:p>
          <a:p>
            <a:r>
              <a:rPr sz="2100" b="0" i="0" dirty="0">
                <a:solidFill>
                  <a:srgbClr val="5A7184"/>
                </a:solidFill>
                <a:latin typeface="Franklin Gothic Medium"/>
              </a:rPr>
              <a:t>The model reasons. The harness decides what it can touch and routes judgment to a person.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Everyone can prompt now.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2499555"/>
            <a:ext cx="4753640" cy="2918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600" b="1" i="0" dirty="0">
                <a:solidFill>
                  <a:srgbClr val="ED4F4A"/>
                </a:solidFill>
                <a:latin typeface="Franklin Gothic Medium"/>
              </a:rPr>
              <a:t>1B+</a:t>
            </a:r>
          </a:p>
          <a:p>
            <a:pPr algn="l">
              <a:spcAft>
                <a:spcPts val="1800"/>
              </a:spcAft>
            </a:pPr>
            <a:r>
              <a:rPr sz="2300" b="0" i="0" dirty="0">
                <a:solidFill>
                  <a:srgbClr val="5B6B7A"/>
                </a:solidFill>
                <a:latin typeface="Arial"/>
              </a:rPr>
              <a:t>people already use AI chatbots.</a:t>
            </a:r>
          </a:p>
          <a:p>
            <a:pPr algn="l">
              <a:spcAft>
                <a:spcPts val="200"/>
              </a:spcAft>
            </a:pPr>
            <a:r>
              <a:rPr sz="2700" b="1" i="0" dirty="0">
                <a:solidFill>
                  <a:srgbClr val="002549"/>
                </a:solidFill>
                <a:latin typeface="Arial"/>
              </a:rPr>
              <a:t>Prompting isn’t the edge.</a:t>
            </a:r>
          </a:p>
          <a:p>
            <a:pPr algn="l"/>
            <a:r>
              <a:rPr sz="2700" b="1" i="0" dirty="0">
                <a:solidFill>
                  <a:srgbClr val="002549"/>
                </a:solidFill>
                <a:latin typeface="Arial"/>
              </a:rPr>
              <a:t>Judgment is.</a:t>
            </a:r>
          </a:p>
        </p:txBody>
      </p:sp>
      <p:pic>
        <p:nvPicPr>
          <p:cNvPr id="4" name="Picture 3" descr="slid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720" y="2578129"/>
            <a:ext cx="5394960" cy="30362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365760"/>
            <a:ext cx="82296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>
                <a:solidFill>
                  <a:srgbClr val="002549"/>
                </a:solidFill>
                <a:latin typeface="Franklin Gothic Medium"/>
              </a:rPr>
              <a:t>The case: week one under new owners.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103120"/>
            <a:ext cx="5029200" cy="3840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1000"/>
              </a:spcAft>
            </a:pPr>
            <a:r>
              <a:rPr sz="2700" b="1" i="0">
                <a:solidFill>
                  <a:srgbClr val="002549"/>
                </a:solidFill>
                <a:latin typeface="Arial"/>
              </a:rPr>
              <a:t>Cascade Precision Products</a:t>
            </a:r>
          </a:p>
          <a:p>
            <a:pPr algn="l">
              <a:spcAft>
                <a:spcPts val="1000"/>
              </a:spcAft>
            </a:pPr>
            <a:r>
              <a:rPr sz="2300" b="0" i="0">
                <a:solidFill>
                  <a:srgbClr val="5B6B7A"/>
                </a:solidFill>
                <a:latin typeface="Arial"/>
              </a:rPr>
              <a:t>A PE firm just bought the company.</a:t>
            </a:r>
          </a:p>
          <a:p>
            <a:pPr algn="l">
              <a:spcAft>
                <a:spcPts val="1000"/>
              </a:spcAft>
            </a:pPr>
            <a:r>
              <a:rPr sz="2300" b="0" i="0">
                <a:solidFill>
                  <a:srgbClr val="5B6B7A"/>
                </a:solidFill>
                <a:latin typeface="Arial"/>
              </a:rPr>
              <a:t>First ask: a 13-week cash flow forecast.</a:t>
            </a:r>
          </a:p>
          <a:p>
            <a:pPr algn="l"/>
            <a:r>
              <a:rPr sz="2300" b="0" i="0">
                <a:solidFill>
                  <a:srgbClr val="5B6B7A"/>
                </a:solidFill>
                <a:latin typeface="Arial"/>
              </a:rPr>
              <a:t>Contractual certainties meet real uncertainty, on no time.</a:t>
            </a:r>
          </a:p>
        </p:txBody>
      </p:sp>
      <p:pic>
        <p:nvPicPr>
          <p:cNvPr id="4" name="Picture 3" descr="slid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2380926"/>
            <a:ext cx="5349240" cy="30105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N18-PowerPoint_Template">
  <a:themeElements>
    <a:clrScheme name="FPAS">
      <a:dk1>
        <a:srgbClr val="050000"/>
      </a:dk1>
      <a:lt1>
        <a:srgbClr val="FFFFFF"/>
      </a:lt1>
      <a:dk2>
        <a:srgbClr val="050000"/>
      </a:dk2>
      <a:lt2>
        <a:srgbClr val="EAEAEA"/>
      </a:lt2>
      <a:accent1>
        <a:srgbClr val="002549"/>
      </a:accent1>
      <a:accent2>
        <a:srgbClr val="ED4F4A"/>
      </a:accent2>
      <a:accent3>
        <a:srgbClr val="D1DC47"/>
      </a:accent3>
      <a:accent4>
        <a:srgbClr val="1CAF9A"/>
      </a:accent4>
      <a:accent5>
        <a:srgbClr val="F7921E"/>
      </a:accent5>
      <a:accent6>
        <a:srgbClr val="002548"/>
      </a:accent6>
      <a:hlink>
        <a:srgbClr val="1CAE9A"/>
      </a:hlink>
      <a:folHlink>
        <a:srgbClr val="ED4F49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PAS-26_Series8_Powerpoint_Template" id="{68DEFE49-73C7-D942-BAD6-0588C1F22999}" vid="{805391DE-D4C5-1145-9C69-8EC2915F8B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44795621D59D49A73DE28D5D4F61E6" ma:contentTypeVersion="16" ma:contentTypeDescription="Create a new document." ma:contentTypeScope="" ma:versionID="b7969db8ee41168e9094c3ec54cbf5df">
  <xsd:schema xmlns:xsd="http://www.w3.org/2001/XMLSchema" xmlns:xs="http://www.w3.org/2001/XMLSchema" xmlns:p="http://schemas.microsoft.com/office/2006/metadata/properties" xmlns:ns2="9c3ffb53-8ddf-4087-b231-6eefc845f91d" xmlns:ns3="a782eac2-a3f6-4432-b710-6e8bedd453a4" targetNamespace="http://schemas.microsoft.com/office/2006/metadata/properties" ma:root="true" ma:fieldsID="897adbbc2ac76cadfdb33cfa5e220d44" ns2:_="" ns3:_="">
    <xsd:import namespace="9c3ffb53-8ddf-4087-b231-6eefc845f91d"/>
    <xsd:import namespace="a782eac2-a3f6-4432-b710-6e8bedd453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3ffb53-8ddf-4087-b231-6eefc845f9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f960da-8949-42a8-9d7c-b76c7749b5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2eac2-a3f6-4432-b710-6e8bedd453a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1945d4-b505-4c20-8ee9-4e2200055620}" ma:internalName="TaxCatchAll" ma:showField="CatchAllData" ma:web="a782eac2-a3f6-4432-b710-6e8bedd453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82eac2-a3f6-4432-b710-6e8bedd453a4" xsi:nil="true"/>
    <lcf76f155ced4ddcb4097134ff3c332f xmlns="9c3ffb53-8ddf-4087-b231-6eefc845f9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B45B9F-706F-423B-A78E-C7F4846997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3ffb53-8ddf-4087-b231-6eefc845f91d"/>
    <ds:schemaRef ds:uri="a782eac2-a3f6-4432-b710-6e8bedd453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5F8DB6-A054-AE42-A7B7-A2BC083542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BAF187-5816-314C-B9A4-7381ECE6D6A4}">
  <ds:schemaRefs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a782eac2-a3f6-4432-b710-6e8bedd453a4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9c3ffb53-8ddf-4087-b231-6eefc845f91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1133</Words>
  <Application>Microsoft Macintosh PowerPoint</Application>
  <PresentationFormat>Widescreen</PresentationFormat>
  <Paragraphs>132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Franklin Gothic Medium</vt:lpstr>
      <vt:lpstr>AN18-PowerPoint_Template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Dilpreet Dayal</dc:creator>
  <cp:lastModifiedBy>Glenn Hopper</cp:lastModifiedBy>
  <cp:revision>4</cp:revision>
  <dcterms:created xsi:type="dcterms:W3CDTF">2026-06-30T20:45:38Z</dcterms:created>
  <dcterms:modified xsi:type="dcterms:W3CDTF">2026-07-20T15:02:54Z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0x010100EE44795621D59D49A73DE28D5D4F61E6</vt:lpwstr>
  </property>
  <property fmtid="{D5CDD505-2E9C-101B-9397-08002B2CF9AE}" pid="3" name="Order">
    <vt:r8>21845200</vt:r8>
  </property>
  <property fmtid="{D5CDD505-2E9C-101B-9397-08002B2CF9AE}" pid="4" name="MediaServiceImageTags">
    <vt:lpwstr/>
  </property>
</Properties>
</file>